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5018-90CA-4668-B59A-FAE71DC195E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1AE5-48A5-4EC7-8B0D-956BF8F3E36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036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5018-90CA-4668-B59A-FAE71DC195E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1AE5-48A5-4EC7-8B0D-956BF8F3E36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55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5018-90CA-4668-B59A-FAE71DC195E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1AE5-48A5-4EC7-8B0D-956BF8F3E36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5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5018-90CA-4668-B59A-FAE71DC195E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1AE5-48A5-4EC7-8B0D-956BF8F3E36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475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5018-90CA-4668-B59A-FAE71DC195E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1AE5-48A5-4EC7-8B0D-956BF8F3E36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91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5018-90CA-4668-B59A-FAE71DC195E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1AE5-48A5-4EC7-8B0D-956BF8F3E36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667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5018-90CA-4668-B59A-FAE71DC195E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1AE5-48A5-4EC7-8B0D-956BF8F3E36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04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5018-90CA-4668-B59A-FAE71DC195E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1AE5-48A5-4EC7-8B0D-956BF8F3E36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5018-90CA-4668-B59A-FAE71DC195E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1AE5-48A5-4EC7-8B0D-956BF8F3E36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305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5018-90CA-4668-B59A-FAE71DC195E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1AE5-48A5-4EC7-8B0D-956BF8F3E36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22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5018-90CA-4668-B59A-FAE71DC195E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B1AE5-48A5-4EC7-8B0D-956BF8F3E36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7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75018-90CA-4668-B59A-FAE71DC195EC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B1AE5-48A5-4EC7-8B0D-956BF8F3E369}" type="slidenum">
              <a:rPr lang="en-US" smtClean="0"/>
              <a:t>‹N°›</a:t>
            </a:fld>
            <a:endParaRPr lang="en-US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02250" y="157556"/>
            <a:ext cx="2959496" cy="964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56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matplotlib.org/stable/tutorials/introductory/quick_start.html#sphx-glr-tutorials-introductory-quick-start-p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Atelier #4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Utilisation de la </a:t>
            </a:r>
            <a:r>
              <a:rPr lang="fr-FR" dirty="0" err="1" smtClean="0"/>
              <a:t>bibiliothèque</a:t>
            </a:r>
            <a:r>
              <a:rPr lang="fr-FR" dirty="0" smtClean="0"/>
              <a:t> </a:t>
            </a:r>
            <a:r>
              <a:rPr lang="fr-FR" dirty="0" err="1" smtClean="0"/>
              <a:t>matplotlib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75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Que se passe-t-il ?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Solutions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5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Autres types de graphiques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Points :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a</a:t>
            </a:r>
            <a:r>
              <a:rPr lang="fr-FR" dirty="0" err="1" smtClean="0"/>
              <a:t>x.scatter</a:t>
            </a:r>
            <a:r>
              <a:rPr lang="fr-FR" dirty="0" smtClean="0"/>
              <a:t>() au lieu de </a:t>
            </a:r>
            <a:r>
              <a:rPr lang="fr-FR" dirty="0" err="1" smtClean="0"/>
              <a:t>ax.plot</a:t>
            </a:r>
            <a:r>
              <a:rPr lang="fr-FR" dirty="0" smtClean="0"/>
              <a:t>()</a:t>
            </a:r>
          </a:p>
          <a:p>
            <a:pPr marL="0" indent="0">
              <a:buNone/>
            </a:pPr>
            <a:r>
              <a:rPr lang="fr-FR" dirty="0" smtClean="0"/>
              <a:t>Attention </a:t>
            </a:r>
            <a:r>
              <a:rPr lang="fr-FR" dirty="0" err="1" smtClean="0"/>
              <a:t>scatter</a:t>
            </a:r>
            <a:r>
              <a:rPr lang="fr-FR" dirty="0" smtClean="0"/>
              <a:t>() attend 2 tableaux de données.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Ou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 smtClean="0"/>
              <a:t>ax.plot</a:t>
            </a:r>
            <a:r>
              <a:rPr lang="fr-FR" dirty="0" smtClean="0"/>
              <a:t>(</a:t>
            </a:r>
            <a:r>
              <a:rPr lang="fr-FR" dirty="0" err="1" smtClean="0"/>
              <a:t>xdata</a:t>
            </a:r>
            <a:r>
              <a:rPr lang="fr-FR" dirty="0" smtClean="0"/>
              <a:t>, [</a:t>
            </a:r>
            <a:r>
              <a:rPr lang="fr-FR" dirty="0" err="1" smtClean="0"/>
              <a:t>ydata</a:t>
            </a:r>
            <a:r>
              <a:rPr lang="fr-FR" dirty="0" smtClean="0"/>
              <a:t>], </a:t>
            </a:r>
            <a:r>
              <a:rPr lang="fr-FR" dirty="0" err="1" smtClean="0"/>
              <a:t>color</a:t>
            </a:r>
            <a:r>
              <a:rPr lang="fr-FR" dirty="0" smtClean="0"/>
              <a:t>='…', marker='…',</a:t>
            </a:r>
            <a:r>
              <a:rPr lang="fr-FR" dirty="0" err="1" smtClean="0"/>
              <a:t>linestyle</a:t>
            </a:r>
            <a:r>
              <a:rPr lang="fr-FR" dirty="0" smtClean="0"/>
              <a:t>='…'; </a:t>
            </a:r>
            <a:r>
              <a:rPr lang="fr-FR" dirty="0" err="1" smtClean="0"/>
              <a:t>linewidth</a:t>
            </a:r>
            <a:r>
              <a:rPr lang="fr-FR" dirty="0" smtClean="0"/>
              <a:t>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67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Histogrammes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 smtClean="0"/>
              <a:t>ax.bar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Deux jeux de données : les 'abscisses', les données à illustrer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Idée : tableau de données</a:t>
            </a:r>
          </a:p>
          <a:p>
            <a:pPr marL="0" indent="0">
              <a:buNone/>
            </a:pPr>
            <a:r>
              <a:rPr lang="fr-FR" dirty="0" smtClean="0"/>
              <a:t>Construire les 'abscisses' en fonction du nombre de données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Ajouter des labels aux barres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19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Nuages</a:t>
            </a:r>
            <a:r>
              <a:rPr lang="fr-FR" dirty="0" smtClean="0"/>
              <a:t> </a:t>
            </a:r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de points avec épaisseur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Données '3D' : x et y pour la position, size pour la taille du marqueur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Transparence possible pour les recouvrements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Choix de couleurs en fonction d'un autre paramètre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58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Positionnement des axes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Les axes peuvent être décalés / supprimés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Propriété à modifier : </a:t>
            </a:r>
            <a:r>
              <a:rPr lang="fr-FR" dirty="0" err="1" smtClean="0"/>
              <a:t>ax.spines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Les axes 'left' et '</a:t>
            </a:r>
            <a:r>
              <a:rPr lang="fr-FR" dirty="0" err="1" smtClean="0"/>
              <a:t>bottom</a:t>
            </a:r>
            <a:r>
              <a:rPr lang="fr-FR" dirty="0" smtClean="0"/>
              <a:t>' portent les marques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a</a:t>
            </a:r>
            <a:r>
              <a:rPr lang="fr-FR" b="1" dirty="0" err="1" smtClean="0"/>
              <a:t>x.spines</a:t>
            </a:r>
            <a:r>
              <a:rPr lang="fr-FR" b="1" dirty="0" smtClean="0"/>
              <a:t>['left'].</a:t>
            </a:r>
            <a:r>
              <a:rPr lang="fr-FR" b="1" dirty="0" err="1" smtClean="0"/>
              <a:t>set_position</a:t>
            </a:r>
            <a:r>
              <a:rPr lang="fr-FR" b="1" dirty="0" smtClean="0"/>
              <a:t>('center')</a:t>
            </a:r>
          </a:p>
          <a:p>
            <a:pPr marL="0" indent="0">
              <a:buNone/>
            </a:pPr>
            <a:r>
              <a:rPr lang="fr-FR" b="1" dirty="0" err="1" smtClean="0"/>
              <a:t>ax.spines</a:t>
            </a:r>
            <a:r>
              <a:rPr lang="fr-FR" b="1" dirty="0" smtClean="0"/>
              <a:t>['right'].</a:t>
            </a:r>
            <a:r>
              <a:rPr lang="fr-FR" b="1" dirty="0" err="1" smtClean="0"/>
              <a:t>set_color</a:t>
            </a:r>
            <a:r>
              <a:rPr lang="fr-FR" b="1" dirty="0" smtClean="0"/>
              <a:t>('none')</a:t>
            </a:r>
          </a:p>
          <a:p>
            <a:pPr marL="0" indent="0">
              <a:buNone/>
            </a:pPr>
            <a:r>
              <a:rPr lang="fr-FR" b="1" dirty="0" smtClean="0"/>
              <a:t>Ou</a:t>
            </a:r>
          </a:p>
          <a:p>
            <a:pPr marL="0" indent="0">
              <a:buNone/>
            </a:pPr>
            <a:r>
              <a:rPr lang="fr-FR" b="1" dirty="0" err="1"/>
              <a:t>a</a:t>
            </a:r>
            <a:r>
              <a:rPr lang="fr-FR" b="1" dirty="0" err="1" smtClean="0"/>
              <a:t>x.spines</a:t>
            </a:r>
            <a:r>
              <a:rPr lang="fr-FR" b="1" dirty="0" smtClean="0"/>
              <a:t>['</a:t>
            </a:r>
            <a:r>
              <a:rPr lang="fr-FR" b="1" dirty="0" err="1" smtClean="0"/>
              <a:t>bottom</a:t>
            </a:r>
            <a:r>
              <a:rPr lang="fr-FR" b="1" dirty="0" smtClean="0"/>
              <a:t>'].</a:t>
            </a:r>
            <a:r>
              <a:rPr lang="fr-FR" b="1" dirty="0" err="1" smtClean="0"/>
              <a:t>set_position</a:t>
            </a:r>
            <a:r>
              <a:rPr lang="fr-FR" b="1" dirty="0" smtClean="0"/>
              <a:t>(('data',0))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9713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Exercice : recréer, pas à pas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365" y="1309687"/>
            <a:ext cx="8362086" cy="482679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ZoneTexte 5"/>
              <p:cNvSpPr txBox="1"/>
              <p:nvPr/>
            </p:nvSpPr>
            <p:spPr>
              <a:xfrm>
                <a:off x="8501063" y="1500188"/>
                <a:ext cx="3236118" cy="37839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/>
                  <a:t>Série x : 200 échantillons sur l'intervalle [0; 25]</a:t>
                </a:r>
              </a:p>
              <a:p>
                <a:r>
                  <a:rPr lang="fr-FR" dirty="0" smtClean="0"/>
                  <a:t>Série y : </a:t>
                </a:r>
                <a14:m>
                  <m:oMath xmlns:m="http://schemas.openxmlformats.org/officeDocument/2006/math">
                    <m:r>
                      <a:rPr lang="fr-FR" i="1" dirty="0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.</m:t>
                    </m:r>
                    <m:func>
                      <m:funcPr>
                        <m:ctrlPr>
                          <a:rPr lang="fr-FR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fr-FR" i="0" dirty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fr-FR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fr-FR" b="0" i="1" dirty="0" smtClean="0">
                        <a:latin typeface="Cambria Math" panose="02040503050406030204" pitchFamily="18" charset="0"/>
                      </a:rPr>
                      <m:t>.</m:t>
                    </m:r>
                    <m:sSup>
                      <m:sSupPr>
                        <m:ctrlPr>
                          <a:rPr lang="fr-FR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fr-FR" b="0" i="1" dirty="0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fr-FR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b="0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fr-FR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fr-FR" b="0" i="1" dirty="0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den>
                        </m:f>
                      </m:sup>
                    </m:sSup>
                  </m:oMath>
                </a14:m>
                <a:endParaRPr lang="fr-FR" b="0" dirty="0" smtClean="0"/>
              </a:p>
              <a:p>
                <a:endParaRPr lang="fr-FR" dirty="0" smtClean="0"/>
              </a:p>
              <a:p>
                <a:r>
                  <a:rPr lang="fr-FR" dirty="0" smtClean="0"/>
                  <a:t>Bruit uniforme sur l'intervalle [-1;1]</a:t>
                </a:r>
              </a:p>
              <a:p>
                <a:endParaRPr lang="fr-FR" dirty="0"/>
              </a:p>
              <a:p>
                <a:r>
                  <a:rPr lang="fr-FR" dirty="0" smtClean="0"/>
                  <a:t>Erreurs de mesure uniforme sur l'intervalle [-1;1]</a:t>
                </a:r>
              </a:p>
              <a:p>
                <a:endParaRPr lang="fr-FR" dirty="0"/>
              </a:p>
              <a:p>
                <a:r>
                  <a:rPr lang="fr-FR" dirty="0" smtClean="0"/>
                  <a:t>On dessine le graphe (x, </a:t>
                </a:r>
                <a:r>
                  <a:rPr lang="fr-FR" dirty="0" err="1" smtClean="0"/>
                  <a:t>y+bruit</a:t>
                </a:r>
                <a:r>
                  <a:rPr lang="fr-FR" dirty="0" smtClean="0"/>
                  <a:t>)</a:t>
                </a:r>
              </a:p>
              <a:p>
                <a:endParaRPr lang="fr-FR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6" name="ZoneText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1063" y="1500188"/>
                <a:ext cx="3236118" cy="3783985"/>
              </a:xfrm>
              <a:prstGeom prst="rect">
                <a:avLst/>
              </a:prstGeom>
              <a:blipFill>
                <a:blip r:embed="rId3"/>
                <a:stretch>
                  <a:fillRect l="-1698" t="-805" r="-7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808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Zones de graphes multiples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'Plusieurs </a:t>
            </a:r>
            <a:r>
              <a:rPr lang="fr-FR" dirty="0" err="1" smtClean="0"/>
              <a:t>ax</a:t>
            </a:r>
            <a:r>
              <a:rPr lang="fr-FR" dirty="0" smtClean="0"/>
              <a:t> distincts dans une figure'</a:t>
            </a:r>
          </a:p>
          <a:p>
            <a:pPr marL="0" indent="0">
              <a:buNone/>
            </a:pPr>
            <a:r>
              <a:rPr lang="fr-FR" dirty="0" smtClean="0"/>
              <a:t>Choisir le nombre de lignes et de colonnes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Exemple :</a:t>
            </a:r>
          </a:p>
          <a:p>
            <a:pPr marL="0" indent="0">
              <a:buNone/>
            </a:pPr>
            <a:r>
              <a:rPr lang="fr-FR" dirty="0" err="1"/>
              <a:t>f</a:t>
            </a:r>
            <a:r>
              <a:rPr lang="fr-FR" dirty="0" err="1" smtClean="0"/>
              <a:t>ig</a:t>
            </a:r>
            <a:r>
              <a:rPr lang="fr-FR" dirty="0" smtClean="0"/>
              <a:t>, (ax1, ax2) = </a:t>
            </a:r>
            <a:r>
              <a:rPr lang="fr-FR" dirty="0" err="1" smtClean="0"/>
              <a:t>plt.subplots</a:t>
            </a:r>
            <a:r>
              <a:rPr lang="fr-FR" dirty="0" smtClean="0"/>
              <a:t>(2,1)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Ou référencer chaque zone à partir de </a:t>
            </a:r>
            <a:r>
              <a:rPr lang="fr-FR" dirty="0" err="1" smtClean="0"/>
              <a:t>plt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8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Zones de graphes multiples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/>
              <a:t>p</a:t>
            </a:r>
            <a:r>
              <a:rPr lang="fr-FR" dirty="0" err="1" smtClean="0"/>
              <a:t>lt.subplot</a:t>
            </a:r>
            <a:r>
              <a:rPr lang="fr-FR" dirty="0" smtClean="0"/>
              <a:t>(2,1,1) : 2 lignes, 1 colonne, zone de dessin 1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Utiliser </a:t>
            </a:r>
            <a:r>
              <a:rPr lang="fr-FR" dirty="0" err="1" smtClean="0"/>
              <a:t>plt</a:t>
            </a:r>
            <a:r>
              <a:rPr lang="fr-FR" dirty="0" smtClean="0"/>
              <a:t> au lieu de </a:t>
            </a:r>
            <a:r>
              <a:rPr lang="fr-FR" dirty="0" err="1" smtClean="0"/>
              <a:t>ax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p</a:t>
            </a:r>
            <a:r>
              <a:rPr lang="fr-FR" dirty="0" err="1" smtClean="0"/>
              <a:t>lt.subplot</a:t>
            </a:r>
            <a:r>
              <a:rPr lang="fr-FR" dirty="0" smtClean="0"/>
              <a:t>(2,1,2) : accès à la deuxième zone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14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Zones de graphes multiples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Accès par tableaux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 smtClean="0"/>
              <a:t>fig,axes</a:t>
            </a:r>
            <a:r>
              <a:rPr lang="fr-FR" dirty="0" smtClean="0"/>
              <a:t> = </a:t>
            </a:r>
            <a:r>
              <a:rPr lang="fr-FR" dirty="0" err="1" smtClean="0"/>
              <a:t>plt.subplots</a:t>
            </a:r>
            <a:r>
              <a:rPr lang="fr-FR" dirty="0" smtClean="0"/>
              <a:t>(3,2)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Pas de '</a:t>
            </a:r>
            <a:r>
              <a:rPr lang="fr-FR" dirty="0" err="1" smtClean="0"/>
              <a:t>ax</a:t>
            </a:r>
            <a:r>
              <a:rPr lang="fr-FR" dirty="0" smtClean="0"/>
              <a:t>' actif :</a:t>
            </a:r>
          </a:p>
          <a:p>
            <a:pPr marL="0" indent="0">
              <a:buNone/>
            </a:pPr>
            <a:r>
              <a:rPr lang="fr-FR" dirty="0" err="1"/>
              <a:t>a</a:t>
            </a:r>
            <a:r>
              <a:rPr lang="fr-FR" dirty="0" err="1" smtClean="0"/>
              <a:t>x</a:t>
            </a:r>
            <a:r>
              <a:rPr lang="fr-FR" dirty="0" smtClean="0"/>
              <a:t> = axes[ligne][colonne]   numérotation </a:t>
            </a:r>
            <a:r>
              <a:rPr lang="fr-FR" smtClean="0"/>
              <a:t>à partir de 0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56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Visualisation</a:t>
            </a:r>
            <a:r>
              <a:rPr lang="fr-FR" dirty="0" smtClean="0"/>
              <a:t> </a:t>
            </a:r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avec Python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Diagrammes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Animation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Interaction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377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Utilisation dans </a:t>
            </a:r>
            <a:r>
              <a:rPr lang="fr-FR" dirty="0" err="1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PyCharm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matplotlib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as 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mpl</a:t>
            </a:r>
            <a:endParaRPr lang="fr-F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matplotlib.pyplot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as 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plt</a:t>
            </a:r>
            <a:endParaRPr lang="fr-F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 smtClean="0"/>
              <a:t>Pyplot</a:t>
            </a:r>
            <a:r>
              <a:rPr lang="fr-FR" dirty="0" smtClean="0"/>
              <a:t> : sous bibliothèque de </a:t>
            </a:r>
            <a:r>
              <a:rPr lang="fr-FR" dirty="0" err="1" smtClean="0"/>
              <a:t>matplotlib</a:t>
            </a:r>
            <a:r>
              <a:rPr lang="fr-FR" dirty="0" smtClean="0"/>
              <a:t> pour une utilisation proche de celle de </a:t>
            </a:r>
            <a:r>
              <a:rPr lang="fr-FR" dirty="0" err="1" smtClean="0"/>
              <a:t>matlab</a:t>
            </a:r>
            <a:endParaRPr lang="fr-FR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43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2207" y="365125"/>
            <a:ext cx="10515600" cy="1325563"/>
          </a:xfrm>
        </p:spPr>
        <p:txBody>
          <a:bodyPr/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Schéma</a:t>
            </a:r>
            <a:r>
              <a:rPr lang="fr-FR" dirty="0" smtClean="0"/>
              <a:t> </a:t>
            </a:r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général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Tiré du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dirty="0" smtClean="0">
                <a:hlinkClick r:id="rId2"/>
              </a:rPr>
              <a:t>site officiel </a:t>
            </a:r>
            <a:r>
              <a:rPr lang="fr-FR" dirty="0" err="1" smtClean="0">
                <a:hlinkClick r:id="rId2"/>
              </a:rPr>
              <a:t>matplotlib</a:t>
            </a:r>
            <a:endParaRPr lang="fr-FR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109360"/>
            <a:ext cx="6688184" cy="6697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17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Créer une figure et un graphique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ig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ax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plt.subplots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fig</a:t>
            </a:r>
            <a:r>
              <a:rPr lang="fr-FR" dirty="0" smtClean="0"/>
              <a:t> est la figure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</a:t>
            </a:r>
            <a:r>
              <a:rPr lang="fr-FR" dirty="0" smtClean="0"/>
              <a:t> est l'espace où les données sont affichées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0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Propriétés </a:t>
            </a:r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de la zone de </a:t>
            </a:r>
            <a: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/>
            </a:r>
            <a:b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</a:br>
            <a: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dessin </a:t>
            </a:r>
            <a:r>
              <a:rPr lang="fr-FR" b="1" dirty="0" err="1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ax</a:t>
            </a:r>
            <a:endParaRPr lang="en-US" b="1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Titre</a:t>
            </a:r>
          </a:p>
          <a:p>
            <a:pPr marL="0" indent="0">
              <a:buNone/>
            </a:pPr>
            <a:r>
              <a:rPr lang="fr-FR" dirty="0" smtClean="0"/>
              <a:t>Légende</a:t>
            </a:r>
          </a:p>
          <a:p>
            <a:pPr marL="0" indent="0">
              <a:buNone/>
            </a:pPr>
            <a:r>
              <a:rPr lang="fr-FR" dirty="0" smtClean="0"/>
              <a:t>Libellé de l'axe des x</a:t>
            </a:r>
          </a:p>
          <a:p>
            <a:pPr marL="0" indent="0">
              <a:buNone/>
            </a:pPr>
            <a:r>
              <a:rPr lang="fr-FR" dirty="0" smtClean="0"/>
              <a:t>Libellé de l'axe des y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Données sous forme de tableaux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np.array</a:t>
            </a:r>
            <a:endParaRPr lang="fr-F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fr-FR" dirty="0" smtClean="0"/>
              <a:t>Dessin sous forme de lignes ou sous forme de nuages de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05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Premier exemple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 smtClean="0"/>
              <a:t>Préparation de la zone de dessin (configurer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ax</a:t>
            </a:r>
            <a:r>
              <a:rPr lang="fr-FR" dirty="0" smtClean="0"/>
              <a:t>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Dessin de la courbe avec 50 valeurs au hasard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xdata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np.array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np.random.uniform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(-1,1,50))</a:t>
            </a:r>
          </a:p>
          <a:p>
            <a:pPr marL="0" indent="0">
              <a:buNone/>
            </a:pPr>
            <a:endParaRPr lang="fr-F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ax.plot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xdata,label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='raw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xdata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x.legend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fr-FR" b="1" smtClean="0">
                <a:latin typeface="Courier New" panose="02070309020205020404" pitchFamily="49" charset="0"/>
                <a:cs typeface="Courier New" panose="02070309020205020404" pitchFamily="49" charset="0"/>
              </a:rPr>
              <a:t>lt.show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11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Deux graphes superposés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xdata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np.linspace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(-1,1,50)</a:t>
            </a:r>
          </a:p>
          <a:p>
            <a:pPr marL="0" indent="0">
              <a:buNone/>
            </a:pP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ydata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np.array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np.random.uniform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(17,20,50))</a:t>
            </a:r>
          </a:p>
          <a:p>
            <a:pPr marL="0" indent="0">
              <a:buNone/>
            </a:pPr>
            <a:endParaRPr lang="fr-F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ax.plot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xdata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ydata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label='sample data')</a:t>
            </a:r>
          </a:p>
          <a:p>
            <a:pPr marL="0" indent="0">
              <a:buNone/>
            </a:pP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ax.plot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xdata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3*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xdata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**2, label='</a:t>
            </a:r>
            <a:r>
              <a:rPr lang="fr-FR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quadratic</a:t>
            </a:r>
            <a:r>
              <a:rPr lang="fr-F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5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rgbClr val="3572AC"/>
                </a:solidFill>
                <a:latin typeface="Century Gothic" panose="020B0502020202020204" pitchFamily="34" charset="0"/>
                <a:ea typeface="Neo Sans Pro Medium" charset="0"/>
                <a:cs typeface="Neo Sans Pro Medium" charset="0"/>
              </a:rPr>
              <a:t>Échelles indépendantes</a:t>
            </a:r>
            <a:endParaRPr lang="en-US" dirty="0">
              <a:solidFill>
                <a:srgbClr val="3572AC"/>
              </a:solidFill>
              <a:latin typeface="Century Gothic" panose="020B0502020202020204" pitchFamily="34" charset="0"/>
              <a:ea typeface="Neo Sans Pro Medium" charset="0"/>
              <a:cs typeface="Neo Sans Pro Medium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Créer un nouveau 'axis'</a:t>
            </a:r>
          </a:p>
          <a:p>
            <a:pPr marL="0" indent="0">
              <a:buNone/>
            </a:pPr>
            <a:r>
              <a:rPr lang="fr-FR" dirty="0" smtClean="0"/>
              <a:t>Zone de dessin partagée, avec son propre axe Y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a</a:t>
            </a:r>
            <a:r>
              <a:rPr lang="fr-FR" dirty="0" smtClean="0"/>
              <a:t>x2 = </a:t>
            </a:r>
            <a:r>
              <a:rPr lang="fr-FR" dirty="0" err="1" smtClean="0"/>
              <a:t>ax.twinx</a:t>
            </a:r>
            <a:r>
              <a:rPr lang="fr-FR" dirty="0" smtClean="0"/>
              <a:t>()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 smtClean="0"/>
              <a:t>ax.plot</a:t>
            </a:r>
            <a:r>
              <a:rPr lang="fr-FR" b="1" dirty="0" smtClean="0"/>
              <a:t>(…) </a:t>
            </a:r>
            <a:r>
              <a:rPr lang="fr-FR" dirty="0" smtClean="0"/>
              <a:t>pour le premier graphe</a:t>
            </a:r>
          </a:p>
          <a:p>
            <a:pPr marL="0" indent="0">
              <a:buNone/>
            </a:pPr>
            <a:r>
              <a:rPr lang="fr-FR" b="1" dirty="0" smtClean="0"/>
              <a:t>ax2.plot(…) </a:t>
            </a:r>
            <a:r>
              <a:rPr lang="fr-FR" dirty="0" smtClean="0"/>
              <a:t>pour le second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99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7543</TotalTime>
  <Words>538</Words>
  <Application>Microsoft Office PowerPoint</Application>
  <PresentationFormat>Grand écran</PresentationFormat>
  <Paragraphs>119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Cambria Math</vt:lpstr>
      <vt:lpstr>Century Gothic</vt:lpstr>
      <vt:lpstr>Courier New</vt:lpstr>
      <vt:lpstr>Neo Sans Pro Medium</vt:lpstr>
      <vt:lpstr>Thème Office</vt:lpstr>
      <vt:lpstr>Atelier #4</vt:lpstr>
      <vt:lpstr>Visualisation avec Python</vt:lpstr>
      <vt:lpstr>Utilisation dans PyCharm</vt:lpstr>
      <vt:lpstr>Schéma général</vt:lpstr>
      <vt:lpstr>Créer une figure et un graphique</vt:lpstr>
      <vt:lpstr>Propriétés de la zone de  dessin ax</vt:lpstr>
      <vt:lpstr>Premier exemple</vt:lpstr>
      <vt:lpstr>Deux graphes superposés</vt:lpstr>
      <vt:lpstr>Échelles indépendantes</vt:lpstr>
      <vt:lpstr>Que se passe-t-il ?</vt:lpstr>
      <vt:lpstr>Autres types de graphiques</vt:lpstr>
      <vt:lpstr>Histogrammes</vt:lpstr>
      <vt:lpstr>Nuages de points avec épaisseur</vt:lpstr>
      <vt:lpstr>Positionnement des axes</vt:lpstr>
      <vt:lpstr>Exercice : recréer, pas à pas</vt:lpstr>
      <vt:lpstr>Zones de graphes multiples</vt:lpstr>
      <vt:lpstr>Zones de graphes multiples</vt:lpstr>
      <vt:lpstr>Zones de graphes multiples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#4</dc:title>
  <dc:creator>Nicolas FLASQUE</dc:creator>
  <cp:lastModifiedBy>Nicolas FLASQUE</cp:lastModifiedBy>
  <cp:revision>28</cp:revision>
  <dcterms:created xsi:type="dcterms:W3CDTF">2023-02-17T11:20:43Z</dcterms:created>
  <dcterms:modified xsi:type="dcterms:W3CDTF">2023-07-10T10:01:33Z</dcterms:modified>
</cp:coreProperties>
</file>